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T Norms" charset="1" panose="02000503030000020003"/>
      <p:regular r:id="rId13"/>
    </p:embeddedFont>
    <p:embeddedFont>
      <p:font typeface="TT Norms Bold" charset="1" panose="0200080303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F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0313" y="1214430"/>
            <a:ext cx="9887373" cy="5554405"/>
          </a:xfrm>
          <a:custGeom>
            <a:avLst/>
            <a:gdLst/>
            <a:ahLst/>
            <a:cxnLst/>
            <a:rect r="r" b="b" t="t" l="l"/>
            <a:pathLst>
              <a:path h="5554405" w="9887373">
                <a:moveTo>
                  <a:pt x="0" y="0"/>
                </a:moveTo>
                <a:lnTo>
                  <a:pt x="9887374" y="0"/>
                </a:lnTo>
                <a:lnTo>
                  <a:pt x="9887374" y="5554405"/>
                </a:lnTo>
                <a:lnTo>
                  <a:pt x="0" y="5554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10" t="-43332" r="-8250" b="-680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01325" y="4944929"/>
            <a:ext cx="397143" cy="39714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42647" y="5915393"/>
            <a:ext cx="1119602" cy="131412"/>
            <a:chOff x="0" y="0"/>
            <a:chExt cx="294875" cy="346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4875" cy="34611"/>
            </a:xfrm>
            <a:custGeom>
              <a:avLst/>
              <a:gdLst/>
              <a:ahLst/>
              <a:cxnLst/>
              <a:rect r="r" b="b" t="t" l="l"/>
              <a:pathLst>
                <a:path h="34611" w="294875">
                  <a:moveTo>
                    <a:pt x="17305" y="0"/>
                  </a:moveTo>
                  <a:lnTo>
                    <a:pt x="277569" y="0"/>
                  </a:lnTo>
                  <a:cubicBezTo>
                    <a:pt x="287127" y="0"/>
                    <a:pt x="294875" y="7748"/>
                    <a:pt x="294875" y="17305"/>
                  </a:cubicBezTo>
                  <a:lnTo>
                    <a:pt x="294875" y="17305"/>
                  </a:lnTo>
                  <a:cubicBezTo>
                    <a:pt x="294875" y="21895"/>
                    <a:pt x="293051" y="26297"/>
                    <a:pt x="289806" y="29542"/>
                  </a:cubicBezTo>
                  <a:cubicBezTo>
                    <a:pt x="286561" y="32787"/>
                    <a:pt x="282159" y="34611"/>
                    <a:pt x="277569" y="34611"/>
                  </a:cubicBezTo>
                  <a:lnTo>
                    <a:pt x="17305" y="34611"/>
                  </a:lnTo>
                  <a:cubicBezTo>
                    <a:pt x="7748" y="34611"/>
                    <a:pt x="0" y="26863"/>
                    <a:pt x="0" y="17305"/>
                  </a:cubicBezTo>
                  <a:lnTo>
                    <a:pt x="0" y="17305"/>
                  </a:lnTo>
                  <a:cubicBezTo>
                    <a:pt x="0" y="7748"/>
                    <a:pt x="7748" y="0"/>
                    <a:pt x="17305" y="0"/>
                  </a:cubicBezTo>
                  <a:close/>
                </a:path>
              </a:pathLst>
            </a:custGeom>
            <a:solidFill>
              <a:srgbClr val="FFDF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94875" cy="63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049381" y="9580563"/>
            <a:ext cx="4238619" cy="706437"/>
          </a:xfrm>
          <a:custGeom>
            <a:avLst/>
            <a:gdLst/>
            <a:ahLst/>
            <a:cxnLst/>
            <a:rect r="r" b="b" t="t" l="l"/>
            <a:pathLst>
              <a:path h="706437" w="4238619">
                <a:moveTo>
                  <a:pt x="0" y="0"/>
                </a:moveTo>
                <a:lnTo>
                  <a:pt x="4238619" y="0"/>
                </a:lnTo>
                <a:lnTo>
                  <a:pt x="4238619" y="706437"/>
                </a:lnTo>
                <a:lnTo>
                  <a:pt x="0" y="706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4904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18094" y="8309667"/>
            <a:ext cx="6451811" cy="36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spc="-62">
                <a:solidFill>
                  <a:srgbClr val="B88E55"/>
                </a:solidFill>
                <a:latin typeface="TT Norms"/>
                <a:ea typeface="TT Norms"/>
                <a:cs typeface="TT Norms"/>
                <a:sym typeface="TT Norms"/>
              </a:rPr>
              <a:t>Shashwat Bansal, Mahi Gupta, Alexis Manyrath, Jun Park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14173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02448" y="6683110"/>
            <a:ext cx="8283104" cy="70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  <a:spcBef>
                <a:spcPct val="0"/>
              </a:spcBef>
            </a:pPr>
            <a:r>
              <a:rPr lang="en-US" b="true" sz="4076" spc="-122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The road to learning is </a:t>
            </a:r>
            <a:r>
              <a:rPr lang="en-US" b="true" sz="4076" strike="sngStrike" spc="-122">
                <a:solidFill>
                  <a:srgbClr val="D8AE36"/>
                </a:solidFill>
                <a:latin typeface="TT Norms Bold"/>
                <a:ea typeface="TT Norms Bold"/>
                <a:cs typeface="TT Norms Bold"/>
                <a:sym typeface="TT Norms Bold"/>
              </a:rPr>
              <a:t>bumpy</a:t>
            </a:r>
            <a:r>
              <a:rPr lang="en-US" b="true" sz="4076" spc="-122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 humpy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AE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2393" y="2353797"/>
            <a:ext cx="3164286" cy="316428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366" t="-22624" r="-2742" b="-548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84514" y="2290409"/>
            <a:ext cx="3227673" cy="32276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65031" y="6520025"/>
            <a:ext cx="2939009" cy="293900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11831" y="6403633"/>
            <a:ext cx="3055401" cy="30554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070" t="-22751" r="-6355" b="-2528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792159" y="2296647"/>
            <a:ext cx="2984525" cy="53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b="true" sz="3131" spc="-9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Shashwat</a:t>
            </a:r>
            <a:r>
              <a:rPr lang="en-US" b="true" sz="3131" spc="-9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Bansal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54317" y="2296647"/>
            <a:ext cx="2059930" cy="53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b="true" sz="3131" spc="-9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Mahi Gupta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49730" y="6599114"/>
            <a:ext cx="2791644" cy="53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b="true" sz="3131" spc="-9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Alexis Manyrath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33165" y="6599114"/>
            <a:ext cx="1511201" cy="53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b="true" sz="3131" spc="-9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Jun Park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95356" y="3023082"/>
            <a:ext cx="4053780" cy="121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ML @ Georgia Tech</a:t>
            </a:r>
          </a:p>
          <a:p>
            <a:pPr algn="just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Visiting SF 🌉</a:t>
            </a:r>
          </a:p>
          <a:p>
            <a:pPr algn="just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Future ML Startup Founder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33165" y="3023082"/>
            <a:ext cx="4430316" cy="121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BS C</a:t>
            </a: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 @ UCSD</a:t>
            </a:r>
          </a:p>
          <a:p>
            <a:pPr algn="l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Currently interning at a startup</a:t>
            </a:r>
          </a:p>
          <a:p>
            <a:pPr algn="l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Has amazing nails 💅🏽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95356" y="7329204"/>
            <a:ext cx="3647777" cy="121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MS DS @ UT Austin</a:t>
            </a:r>
          </a:p>
          <a:p>
            <a:pPr algn="l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Needs a job (AI Product)</a:t>
            </a:r>
          </a:p>
          <a:p>
            <a:pPr algn="l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Likes rock climbing 🧗🏽‍♀️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31250" y="7298766"/>
            <a:ext cx="4228505" cy="121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POSTECH CSE</a:t>
            </a:r>
          </a:p>
          <a:p>
            <a:pPr algn="just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From 🇰🇷 (Berkey sem abroad)</a:t>
            </a:r>
          </a:p>
          <a:p>
            <a:pPr algn="just" marL="500131" indent="-250066" lvl="1">
              <a:lnSpc>
                <a:spcPts val="3243"/>
              </a:lnSpc>
              <a:buFont typeface="Arial"/>
              <a:buChar char="•"/>
            </a:pPr>
            <a:r>
              <a:rPr lang="en-US" b="true" sz="2316" spc="-6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Plays drums (8 years)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03263" y="380647"/>
            <a:ext cx="7762503" cy="152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2"/>
              </a:lnSpc>
              <a:spcBef>
                <a:spcPct val="0"/>
              </a:spcBef>
            </a:pPr>
            <a:r>
              <a:rPr lang="en-US" b="true" sz="8916" spc="-26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Meet the Team!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3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82741" y="1007714"/>
            <a:ext cx="5776559" cy="4608946"/>
            <a:chOff x="0" y="0"/>
            <a:chExt cx="1521398" cy="12138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1398" cy="1213879"/>
            </a:xfrm>
            <a:custGeom>
              <a:avLst/>
              <a:gdLst/>
              <a:ahLst/>
              <a:cxnLst/>
              <a:rect r="r" b="b" t="t" l="l"/>
              <a:pathLst>
                <a:path h="1213879" w="1521398">
                  <a:moveTo>
                    <a:pt x="80414" y="0"/>
                  </a:moveTo>
                  <a:lnTo>
                    <a:pt x="1440985" y="0"/>
                  </a:lnTo>
                  <a:cubicBezTo>
                    <a:pt x="1462312" y="0"/>
                    <a:pt x="1482765" y="8472"/>
                    <a:pt x="1497846" y="23553"/>
                  </a:cubicBezTo>
                  <a:cubicBezTo>
                    <a:pt x="1512926" y="38633"/>
                    <a:pt x="1521398" y="59087"/>
                    <a:pt x="1521398" y="80414"/>
                  </a:cubicBezTo>
                  <a:lnTo>
                    <a:pt x="1521398" y="1133465"/>
                  </a:lnTo>
                  <a:cubicBezTo>
                    <a:pt x="1521398" y="1177876"/>
                    <a:pt x="1485396" y="1213879"/>
                    <a:pt x="1440985" y="1213879"/>
                  </a:cubicBezTo>
                  <a:lnTo>
                    <a:pt x="80414" y="1213879"/>
                  </a:lnTo>
                  <a:cubicBezTo>
                    <a:pt x="59087" y="1213879"/>
                    <a:pt x="38633" y="1205407"/>
                    <a:pt x="23553" y="1190326"/>
                  </a:cubicBezTo>
                  <a:cubicBezTo>
                    <a:pt x="8472" y="1175246"/>
                    <a:pt x="0" y="1154792"/>
                    <a:pt x="0" y="1133465"/>
                  </a:cubicBezTo>
                  <a:lnTo>
                    <a:pt x="0" y="80414"/>
                  </a:lnTo>
                  <a:cubicBezTo>
                    <a:pt x="0" y="36002"/>
                    <a:pt x="36002" y="0"/>
                    <a:pt x="80414" y="0"/>
                  </a:cubicBezTo>
                  <a:close/>
                </a:path>
              </a:pathLst>
            </a:custGeom>
            <a:solidFill>
              <a:srgbClr val="2E3324"/>
            </a:solidFill>
            <a:ln w="9525" cap="rnd">
              <a:solidFill>
                <a:srgbClr val="FFDF5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21398" cy="1242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58534" y="2022977"/>
            <a:ext cx="7950627" cy="7187367"/>
            <a:chOff x="0" y="0"/>
            <a:chExt cx="6350000" cy="574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6071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540738" y="8539738"/>
            <a:ext cx="718562" cy="718562"/>
          </a:xfrm>
          <a:custGeom>
            <a:avLst/>
            <a:gdLst/>
            <a:ahLst/>
            <a:cxnLst/>
            <a:rect r="r" b="b" t="t" l="l"/>
            <a:pathLst>
              <a:path h="718562" w="718562">
                <a:moveTo>
                  <a:pt x="0" y="0"/>
                </a:moveTo>
                <a:lnTo>
                  <a:pt x="718562" y="0"/>
                </a:lnTo>
                <a:lnTo>
                  <a:pt x="718562" y="718562"/>
                </a:lnTo>
                <a:lnTo>
                  <a:pt x="0" y="71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36449" y="8539738"/>
            <a:ext cx="7745221" cy="3488315"/>
            <a:chOff x="0" y="0"/>
            <a:chExt cx="8459470" cy="381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3989" r="0" b="-2398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128102"/>
            <a:ext cx="9412395" cy="291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67"/>
              </a:lnSpc>
            </a:pPr>
            <a:r>
              <a:rPr lang="en-US" sz="13056" spc="-391" b="true">
                <a:solidFill>
                  <a:srgbClr val="FFDF59"/>
                </a:solidFill>
                <a:latin typeface="TT Norms Bold"/>
                <a:ea typeface="TT Norms Bold"/>
                <a:cs typeface="TT Norms Bold"/>
                <a:sym typeface="TT Norms Bold"/>
              </a:rPr>
              <a:t>Human Nature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73803" y="5797054"/>
            <a:ext cx="1322189" cy="33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-59">
                <a:solidFill>
                  <a:srgbClr val="FFDF59"/>
                </a:solidFill>
                <a:latin typeface="TT Norms Bold"/>
                <a:ea typeface="TT Norms Bold"/>
                <a:cs typeface="TT Norms Bold"/>
                <a:sym typeface="TT Norms Bold"/>
              </a:rPr>
              <a:t>(We’re lazy)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8024" y="1028700"/>
            <a:ext cx="6013279" cy="8229600"/>
            <a:chOff x="0" y="0"/>
            <a:chExt cx="158374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3744" cy="2167467"/>
            </a:xfrm>
            <a:custGeom>
              <a:avLst/>
              <a:gdLst/>
              <a:ahLst/>
              <a:cxnLst/>
              <a:rect r="r" b="b" t="t" l="l"/>
              <a:pathLst>
                <a:path h="2167467" w="1583744">
                  <a:moveTo>
                    <a:pt x="77248" y="0"/>
                  </a:moveTo>
                  <a:lnTo>
                    <a:pt x="1506496" y="0"/>
                  </a:lnTo>
                  <a:cubicBezTo>
                    <a:pt x="1526984" y="0"/>
                    <a:pt x="1546632" y="8139"/>
                    <a:pt x="1561119" y="22625"/>
                  </a:cubicBezTo>
                  <a:cubicBezTo>
                    <a:pt x="1575606" y="37112"/>
                    <a:pt x="1583744" y="56761"/>
                    <a:pt x="1583744" y="77248"/>
                  </a:cubicBezTo>
                  <a:lnTo>
                    <a:pt x="1583744" y="2090219"/>
                  </a:lnTo>
                  <a:cubicBezTo>
                    <a:pt x="1583744" y="2110706"/>
                    <a:pt x="1575606" y="2130354"/>
                    <a:pt x="1561119" y="2144841"/>
                  </a:cubicBezTo>
                  <a:cubicBezTo>
                    <a:pt x="1546632" y="2159328"/>
                    <a:pt x="1526984" y="2167467"/>
                    <a:pt x="1506496" y="2167467"/>
                  </a:cubicBezTo>
                  <a:lnTo>
                    <a:pt x="77248" y="2167467"/>
                  </a:lnTo>
                  <a:cubicBezTo>
                    <a:pt x="56761" y="2167467"/>
                    <a:pt x="37112" y="2159328"/>
                    <a:pt x="22625" y="2144841"/>
                  </a:cubicBezTo>
                  <a:cubicBezTo>
                    <a:pt x="8139" y="2130354"/>
                    <a:pt x="0" y="2110706"/>
                    <a:pt x="0" y="2090219"/>
                  </a:cubicBezTo>
                  <a:lnTo>
                    <a:pt x="0" y="77248"/>
                  </a:lnTo>
                  <a:cubicBezTo>
                    <a:pt x="0" y="56761"/>
                    <a:pt x="8139" y="37112"/>
                    <a:pt x="22625" y="22625"/>
                  </a:cubicBezTo>
                  <a:cubicBezTo>
                    <a:pt x="37112" y="8139"/>
                    <a:pt x="56761" y="0"/>
                    <a:pt x="77248" y="0"/>
                  </a:cubicBezTo>
                  <a:close/>
                </a:path>
              </a:pathLst>
            </a:custGeom>
            <a:solidFill>
              <a:srgbClr val="FDFBF9"/>
            </a:solidFill>
            <a:ln w="9525" cap="rnd">
              <a:solidFill>
                <a:srgbClr val="2E33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83744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06161" y="3151639"/>
            <a:ext cx="6749127" cy="6101211"/>
            <a:chOff x="0" y="0"/>
            <a:chExt cx="6350000" cy="57404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3584" t="0" r="-3210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106161" y="1176314"/>
            <a:ext cx="10883681" cy="192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2"/>
              </a:lnSpc>
            </a:pPr>
            <a:r>
              <a:rPr lang="en-US" sz="8609" spc="-258" b="true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Responsible Personal AI Usage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609" y="1421852"/>
            <a:ext cx="335523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600" spc="-48" b="true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Prevent “brain rot”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2609" y="1771222"/>
            <a:ext cx="3355234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600" spc="-48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A 2025 peer-reviewed study (666 participants across varied demographics) found frequent AI users had lower critical thinking scores, strongly correlated with extensive cognitive offloading—i.e., </a:t>
            </a:r>
            <a:r>
              <a:rPr lang="en-US" sz="1600" spc="-48" b="tru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humans outsourcing thinking to AI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210" y="4149354"/>
            <a:ext cx="335523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600" spc="-48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Studies in chemical education (medical students interpreting ECGs, chemistry students, etc.) show that </a:t>
            </a:r>
            <a:r>
              <a:rPr lang="en-US" sz="1600" spc="-48" b="tru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prompting learners to explain their reasoning encourages deeper understanding</a:t>
            </a:r>
            <a:r>
              <a:rPr lang="en-US" sz="1600" spc="-48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 and stronger integration of knowledge—even when prompts are simple questions rather than full solutions.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2609" y="6810406"/>
            <a:ext cx="3265755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1"/>
              </a:lnSpc>
              <a:spcBef>
                <a:spcPct val="0"/>
              </a:spcBef>
            </a:pPr>
            <a:r>
              <a:rPr lang="en-US" sz="1600" spc="-48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The psycholog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cal phe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n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om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e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non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 o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f au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t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o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m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ation bias mean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s</a:t>
            </a:r>
            <a:r>
              <a:rPr lang="en-US" sz="1600" spc="-48" strike="noStrike" u="none">
                <a:solidFill>
                  <a:srgbClr val="B88E55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us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er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s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 o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ft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en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 overtru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s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t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AI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 s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ugg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e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stion</a:t>
            </a:r>
            <a:r>
              <a:rPr lang="en-US" b="true" sz="1600" spc="-48" strike="noStrike" u="non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s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, o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verlook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ing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error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s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or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gn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o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r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ng cont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r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ad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c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t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or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y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n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form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a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t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o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n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—even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when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 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ncorrec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t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. This bi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a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s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can inte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r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fer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e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w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th huma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n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jud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g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ment,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espe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c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ial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l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y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n co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m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pl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e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x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p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r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obl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e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m-solvin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g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 sit</a:t>
            </a:r>
            <a:r>
              <a:rPr lang="en-US" sz="1600" spc="-48" strike="noStrike" u="none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uations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57981"/>
            <a:ext cx="335523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600" spc="-48" b="true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Put barriers to mindless AI usage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509218" y="3151639"/>
            <a:ext cx="750082" cy="750082"/>
          </a:xfrm>
          <a:custGeom>
            <a:avLst/>
            <a:gdLst/>
            <a:ahLst/>
            <a:cxnLst/>
            <a:rect r="r" b="b" t="t" l="l"/>
            <a:pathLst>
              <a:path h="750082" w="750082">
                <a:moveTo>
                  <a:pt x="0" y="0"/>
                </a:moveTo>
                <a:lnTo>
                  <a:pt x="750082" y="0"/>
                </a:lnTo>
                <a:lnTo>
                  <a:pt x="750082" y="750082"/>
                </a:lnTo>
                <a:lnTo>
                  <a:pt x="0" y="750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04303" y="3796963"/>
            <a:ext cx="3355234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600" spc="-48" b="true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Keep track of learning goals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17444"/>
            <a:ext cx="7032919" cy="4221158"/>
            <a:chOff x="0" y="0"/>
            <a:chExt cx="6350000" cy="38112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1004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45101" y="-2300806"/>
            <a:ext cx="7054787" cy="6568006"/>
            <a:chOff x="0" y="0"/>
            <a:chExt cx="6350000" cy="5911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515413" y="-431506"/>
            <a:ext cx="9659413" cy="5468648"/>
            <a:chOff x="0" y="0"/>
            <a:chExt cx="2544043" cy="14403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4043" cy="1440302"/>
            </a:xfrm>
            <a:custGeom>
              <a:avLst/>
              <a:gdLst/>
              <a:ahLst/>
              <a:cxnLst/>
              <a:rect r="r" b="b" t="t" l="l"/>
              <a:pathLst>
                <a:path h="1440302" w="2544043">
                  <a:moveTo>
                    <a:pt x="48089" y="0"/>
                  </a:moveTo>
                  <a:lnTo>
                    <a:pt x="2495954" y="0"/>
                  </a:lnTo>
                  <a:cubicBezTo>
                    <a:pt x="2508708" y="0"/>
                    <a:pt x="2520939" y="5067"/>
                    <a:pt x="2529958" y="14085"/>
                  </a:cubicBezTo>
                  <a:cubicBezTo>
                    <a:pt x="2538976" y="23104"/>
                    <a:pt x="2544043" y="35335"/>
                    <a:pt x="2544043" y="48089"/>
                  </a:cubicBezTo>
                  <a:lnTo>
                    <a:pt x="2544043" y="1392213"/>
                  </a:lnTo>
                  <a:cubicBezTo>
                    <a:pt x="2544043" y="1404967"/>
                    <a:pt x="2538976" y="1417199"/>
                    <a:pt x="2529958" y="1426217"/>
                  </a:cubicBezTo>
                  <a:cubicBezTo>
                    <a:pt x="2520939" y="1435236"/>
                    <a:pt x="2508708" y="1440302"/>
                    <a:pt x="2495954" y="1440302"/>
                  </a:cubicBezTo>
                  <a:lnTo>
                    <a:pt x="48089" y="1440302"/>
                  </a:lnTo>
                  <a:cubicBezTo>
                    <a:pt x="35335" y="1440302"/>
                    <a:pt x="23104" y="1435236"/>
                    <a:pt x="14085" y="1426217"/>
                  </a:cubicBezTo>
                  <a:cubicBezTo>
                    <a:pt x="5067" y="1417199"/>
                    <a:pt x="0" y="1404967"/>
                    <a:pt x="0" y="1392213"/>
                  </a:cubicBezTo>
                  <a:lnTo>
                    <a:pt x="0" y="48089"/>
                  </a:lnTo>
                  <a:cubicBezTo>
                    <a:pt x="0" y="35335"/>
                    <a:pt x="5067" y="23104"/>
                    <a:pt x="14085" y="14085"/>
                  </a:cubicBezTo>
                  <a:cubicBezTo>
                    <a:pt x="23104" y="5067"/>
                    <a:pt x="35335" y="0"/>
                    <a:pt x="48089" y="0"/>
                  </a:cubicBezTo>
                  <a:close/>
                </a:path>
              </a:pathLst>
            </a:custGeom>
            <a:solidFill>
              <a:srgbClr val="FDFBF9"/>
            </a:solidFill>
            <a:ln w="9525" cap="rnd">
              <a:solidFill>
                <a:srgbClr val="2E332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44043" cy="146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966407" y="9258300"/>
            <a:ext cx="585787" cy="585787"/>
          </a:xfrm>
          <a:custGeom>
            <a:avLst/>
            <a:gdLst/>
            <a:ahLst/>
            <a:cxnLst/>
            <a:rect r="r" b="b" t="t" l="l"/>
            <a:pathLst>
              <a:path h="585787" w="585787">
                <a:moveTo>
                  <a:pt x="0" y="0"/>
                </a:moveTo>
                <a:lnTo>
                  <a:pt x="585786" y="0"/>
                </a:lnTo>
                <a:lnTo>
                  <a:pt x="585786" y="585787"/>
                </a:lnTo>
                <a:lnTo>
                  <a:pt x="0" y="585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21220" y="2677584"/>
            <a:ext cx="2758009" cy="1589616"/>
          </a:xfrm>
          <a:custGeom>
            <a:avLst/>
            <a:gdLst/>
            <a:ahLst/>
            <a:cxnLst/>
            <a:rect r="r" b="b" t="t" l="l"/>
            <a:pathLst>
              <a:path h="1589616" w="2758009">
                <a:moveTo>
                  <a:pt x="0" y="0"/>
                </a:moveTo>
                <a:lnTo>
                  <a:pt x="2758009" y="0"/>
                </a:lnTo>
                <a:lnTo>
                  <a:pt x="2758009" y="1589616"/>
                </a:lnTo>
                <a:lnTo>
                  <a:pt x="0" y="158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706688"/>
            <a:ext cx="7388036" cy="209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24"/>
              </a:lnSpc>
            </a:pPr>
            <a:r>
              <a:rPr lang="en-US" sz="9314" spc="-279" b="true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A hump in the road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04744" y="6172458"/>
            <a:ext cx="7366342" cy="308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24"/>
              </a:lnSpc>
            </a:pPr>
            <a:r>
              <a:rPr lang="en-US" sz="9314" spc="-279" b="true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... an opportunity to grow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0555" y="4636419"/>
            <a:ext cx="826889" cy="118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 spc="-209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==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065" y="1542240"/>
            <a:ext cx="14566680" cy="8926057"/>
            <a:chOff x="0" y="0"/>
            <a:chExt cx="3836492" cy="2350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36492" cy="2350896"/>
            </a:xfrm>
            <a:custGeom>
              <a:avLst/>
              <a:gdLst/>
              <a:ahLst/>
              <a:cxnLst/>
              <a:rect r="r" b="b" t="t" l="l"/>
              <a:pathLst>
                <a:path h="2350896" w="3836492">
                  <a:moveTo>
                    <a:pt x="31889" y="0"/>
                  </a:moveTo>
                  <a:lnTo>
                    <a:pt x="3804603" y="0"/>
                  </a:lnTo>
                  <a:cubicBezTo>
                    <a:pt x="3813060" y="0"/>
                    <a:pt x="3821171" y="3360"/>
                    <a:pt x="3827152" y="9340"/>
                  </a:cubicBezTo>
                  <a:cubicBezTo>
                    <a:pt x="3833132" y="15320"/>
                    <a:pt x="3836492" y="23431"/>
                    <a:pt x="3836492" y="31889"/>
                  </a:cubicBezTo>
                  <a:lnTo>
                    <a:pt x="3836492" y="2319007"/>
                  </a:lnTo>
                  <a:cubicBezTo>
                    <a:pt x="3836492" y="2327464"/>
                    <a:pt x="3833132" y="2335575"/>
                    <a:pt x="3827152" y="2341556"/>
                  </a:cubicBezTo>
                  <a:cubicBezTo>
                    <a:pt x="3821171" y="2347536"/>
                    <a:pt x="3813060" y="2350896"/>
                    <a:pt x="3804603" y="2350896"/>
                  </a:cubicBezTo>
                  <a:lnTo>
                    <a:pt x="31889" y="2350896"/>
                  </a:lnTo>
                  <a:cubicBezTo>
                    <a:pt x="23431" y="2350896"/>
                    <a:pt x="15320" y="2347536"/>
                    <a:pt x="9340" y="2341556"/>
                  </a:cubicBezTo>
                  <a:cubicBezTo>
                    <a:pt x="3360" y="2335575"/>
                    <a:pt x="0" y="2327464"/>
                    <a:pt x="0" y="2319007"/>
                  </a:cubicBezTo>
                  <a:lnTo>
                    <a:pt x="0" y="31889"/>
                  </a:lnTo>
                  <a:cubicBezTo>
                    <a:pt x="0" y="23431"/>
                    <a:pt x="3360" y="15320"/>
                    <a:pt x="9340" y="9340"/>
                  </a:cubicBezTo>
                  <a:cubicBezTo>
                    <a:pt x="15320" y="3360"/>
                    <a:pt x="23431" y="0"/>
                    <a:pt x="31889" y="0"/>
                  </a:cubicBezTo>
                  <a:close/>
                </a:path>
              </a:pathLst>
            </a:custGeom>
            <a:solidFill>
              <a:srgbClr val="FDFBF9"/>
            </a:solidFill>
            <a:ln w="9525" cap="rnd">
              <a:solidFill>
                <a:srgbClr val="2E33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836492" cy="2379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17930" y="1028700"/>
            <a:ext cx="5841370" cy="8229600"/>
            <a:chOff x="0" y="0"/>
            <a:chExt cx="45072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47494" t="0" r="-2203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-371685"/>
            <a:ext cx="8115300" cy="3654992"/>
            <a:chOff x="0" y="0"/>
            <a:chExt cx="845947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3290" r="0" b="-3329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231756"/>
            <a:ext cx="10389230" cy="27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8"/>
              </a:lnSpc>
            </a:pPr>
            <a:r>
              <a:rPr lang="en-US" sz="12176" spc="-365" b="true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How do you </a:t>
            </a:r>
          </a:p>
          <a:p>
            <a:pPr algn="l">
              <a:lnSpc>
                <a:spcPts val="10228"/>
              </a:lnSpc>
            </a:pPr>
            <a:r>
              <a:rPr lang="en-US" sz="12176" spc="-365" b="true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FLOW?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19484" y="8116768"/>
            <a:ext cx="4824516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 spc="-56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Ultimately the goal of flow is to allow us to do our work seamlessly. Is copy paste seamless? Is hyperfocus productive? We’ll show you how we use </a:t>
            </a:r>
            <a:r>
              <a:rPr lang="en-US" sz="1899" spc="-56" b="true">
                <a:solidFill>
                  <a:srgbClr val="B88E55"/>
                </a:solidFill>
                <a:latin typeface="TT Norms Bold"/>
                <a:ea typeface="TT Norms Bold"/>
                <a:cs typeface="TT Norms Bold"/>
                <a:sym typeface="TT Norms Bold"/>
              </a:rPr>
              <a:t>Camel</a:t>
            </a:r>
            <a:r>
              <a:rPr lang="en-US" sz="1899" spc="-56" b="true">
                <a:solidFill>
                  <a:srgbClr val="FFDF5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1899" spc="-56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to keep our brains from melting.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19484" y="7490891"/>
            <a:ext cx="482451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83">
                <a:solidFill>
                  <a:srgbClr val="2E3324"/>
                </a:solidFill>
                <a:latin typeface="TT Norms"/>
                <a:ea typeface="TT Norms"/>
                <a:cs typeface="TT Norms"/>
                <a:sym typeface="TT Norms"/>
              </a:rPr>
              <a:t>Mindful interruptions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336361" y="1080770"/>
            <a:ext cx="922939" cy="922939"/>
          </a:xfrm>
          <a:custGeom>
            <a:avLst/>
            <a:gdLst/>
            <a:ahLst/>
            <a:cxnLst/>
            <a:rect r="r" b="b" t="t" l="l"/>
            <a:pathLst>
              <a:path h="922939" w="922939">
                <a:moveTo>
                  <a:pt x="0" y="0"/>
                </a:moveTo>
                <a:lnTo>
                  <a:pt x="922939" y="0"/>
                </a:lnTo>
                <a:lnTo>
                  <a:pt x="922939" y="922939"/>
                </a:lnTo>
                <a:lnTo>
                  <a:pt x="0" y="922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54325" y="2357535"/>
            <a:ext cx="12179350" cy="341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 spc="-60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DAGuS_HZzqE</dc:identifier>
  <dcterms:modified xsi:type="dcterms:W3CDTF">2011-08-01T06:04:30Z</dcterms:modified>
  <cp:revision>1</cp:revision>
  <dc:title>Forgehacks 2025 - Camel</dc:title>
</cp:coreProperties>
</file>